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0275213" cy="42803763"/>
  <p:notesSz cx="6858000" cy="9144000"/>
  <p:defaultTextStyle>
    <a:defPPr>
      <a:defRPr lang="ko-KR"/>
    </a:defPPr>
    <a:lvl1pPr marL="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9D19DA-BC12-46BB-914F-9E1EA17F5E50}" v="7" dt="2022-05-09T04:22:18.1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28" d="100"/>
          <a:sy n="28" d="100"/>
        </p:scale>
        <p:origin x="82" y="1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조원준" userId="19648b5c-654e-455c-bb8d-f77e50ac8099" providerId="ADAL" clId="{CC9D19DA-BC12-46BB-914F-9E1EA17F5E50}"/>
    <pc:docChg chg="undo custSel delSld modSld">
      <pc:chgData name="조원준" userId="19648b5c-654e-455c-bb8d-f77e50ac8099" providerId="ADAL" clId="{CC9D19DA-BC12-46BB-914F-9E1EA17F5E50}" dt="2022-05-09T04:32:24.213" v="168" actId="6549"/>
      <pc:docMkLst>
        <pc:docMk/>
      </pc:docMkLst>
      <pc:sldChg chg="del">
        <pc:chgData name="조원준" userId="19648b5c-654e-455c-bb8d-f77e50ac8099" providerId="ADAL" clId="{CC9D19DA-BC12-46BB-914F-9E1EA17F5E50}" dt="2022-05-09T04:15:59.270" v="0" actId="47"/>
        <pc:sldMkLst>
          <pc:docMk/>
          <pc:sldMk cId="612776008" sldId="256"/>
        </pc:sldMkLst>
      </pc:sldChg>
      <pc:sldChg chg="modSp mod">
        <pc:chgData name="조원준" userId="19648b5c-654e-455c-bb8d-f77e50ac8099" providerId="ADAL" clId="{CC9D19DA-BC12-46BB-914F-9E1EA17F5E50}" dt="2022-05-09T04:32:24.213" v="168" actId="6549"/>
        <pc:sldMkLst>
          <pc:docMk/>
          <pc:sldMk cId="3250353706" sldId="257"/>
        </pc:sldMkLst>
        <pc:spChg chg="mod">
          <ac:chgData name="조원준" userId="19648b5c-654e-455c-bb8d-f77e50ac8099" providerId="ADAL" clId="{CC9D19DA-BC12-46BB-914F-9E1EA17F5E50}" dt="2022-05-09T04:32:24.213" v="168" actId="6549"/>
          <ac:spMkLst>
            <pc:docMk/>
            <pc:sldMk cId="3250353706" sldId="257"/>
            <ac:spMk id="13" creationId="{62F782AD-DD3E-418D-BB3B-69D3BDC7D736}"/>
          </ac:spMkLst>
        </pc:spChg>
        <pc:spChg chg="mod">
          <ac:chgData name="조원준" userId="19648b5c-654e-455c-bb8d-f77e50ac8099" providerId="ADAL" clId="{CC9D19DA-BC12-46BB-914F-9E1EA17F5E50}" dt="2022-05-09T04:24:34.437" v="132" actId="948"/>
          <ac:spMkLst>
            <pc:docMk/>
            <pc:sldMk cId="3250353706" sldId="257"/>
            <ac:spMk id="15" creationId="{8F41E8F2-DE57-4942-8BD5-A71BC2CC1328}"/>
          </ac:spMkLst>
        </pc:spChg>
        <pc:spChg chg="mod">
          <ac:chgData name="조원준" userId="19648b5c-654e-455c-bb8d-f77e50ac8099" providerId="ADAL" clId="{CC9D19DA-BC12-46BB-914F-9E1EA17F5E50}" dt="2022-05-09T04:17:01.464" v="11" actId="14100"/>
          <ac:spMkLst>
            <pc:docMk/>
            <pc:sldMk cId="3250353706" sldId="257"/>
            <ac:spMk id="18" creationId="{EA812805-64E9-46BB-8170-4781389C164E}"/>
          </ac:spMkLst>
        </pc:spChg>
        <pc:spChg chg="mod">
          <ac:chgData name="조원준" userId="19648b5c-654e-455c-bb8d-f77e50ac8099" providerId="ADAL" clId="{CC9D19DA-BC12-46BB-914F-9E1EA17F5E50}" dt="2022-05-09T04:25:49.106" v="153" actId="1035"/>
          <ac:spMkLst>
            <pc:docMk/>
            <pc:sldMk cId="3250353706" sldId="257"/>
            <ac:spMk id="32" creationId="{1D28383C-A5D0-493F-A967-AA8B32F60BA5}"/>
          </ac:spMkLst>
        </pc:spChg>
        <pc:spChg chg="mod">
          <ac:chgData name="조원준" userId="19648b5c-654e-455c-bb8d-f77e50ac8099" providerId="ADAL" clId="{CC9D19DA-BC12-46BB-914F-9E1EA17F5E50}" dt="2022-05-09T04:25:49.106" v="153" actId="1035"/>
          <ac:spMkLst>
            <pc:docMk/>
            <pc:sldMk cId="3250353706" sldId="257"/>
            <ac:spMk id="33" creationId="{1B2CEC28-6F4C-4206-8A1A-C8E3FD30A33C}"/>
          </ac:spMkLst>
        </pc:spChg>
        <pc:spChg chg="mod">
          <ac:chgData name="조원준" userId="19648b5c-654e-455c-bb8d-f77e50ac8099" providerId="ADAL" clId="{CC9D19DA-BC12-46BB-914F-9E1EA17F5E50}" dt="2022-05-09T04:25:49.106" v="153" actId="1035"/>
          <ac:spMkLst>
            <pc:docMk/>
            <pc:sldMk cId="3250353706" sldId="257"/>
            <ac:spMk id="34" creationId="{D1CAF939-D55D-49BF-A040-6BAC00B4F7AB}"/>
          </ac:spMkLst>
        </pc:spChg>
        <pc:spChg chg="mod">
          <ac:chgData name="조원준" userId="19648b5c-654e-455c-bb8d-f77e50ac8099" providerId="ADAL" clId="{CC9D19DA-BC12-46BB-914F-9E1EA17F5E50}" dt="2022-05-09T04:25:49.106" v="153" actId="1035"/>
          <ac:spMkLst>
            <pc:docMk/>
            <pc:sldMk cId="3250353706" sldId="257"/>
            <ac:spMk id="36" creationId="{9F9A98B1-A506-497B-9617-C8E0BCD90E30}"/>
          </ac:spMkLst>
        </pc:spChg>
        <pc:spChg chg="mod">
          <ac:chgData name="조원준" userId="19648b5c-654e-455c-bb8d-f77e50ac8099" providerId="ADAL" clId="{CC9D19DA-BC12-46BB-914F-9E1EA17F5E50}" dt="2022-05-09T04:25:49.106" v="153" actId="1035"/>
          <ac:spMkLst>
            <pc:docMk/>
            <pc:sldMk cId="3250353706" sldId="257"/>
            <ac:spMk id="37" creationId="{AC3BCB8C-2E79-4314-B924-2A71C80951D8}"/>
          </ac:spMkLst>
        </pc:spChg>
        <pc:spChg chg="mod">
          <ac:chgData name="조원준" userId="19648b5c-654e-455c-bb8d-f77e50ac8099" providerId="ADAL" clId="{CC9D19DA-BC12-46BB-914F-9E1EA17F5E50}" dt="2022-05-09T04:25:59.178" v="164" actId="1036"/>
          <ac:spMkLst>
            <pc:docMk/>
            <pc:sldMk cId="3250353706" sldId="257"/>
            <ac:spMk id="41" creationId="{B77A46FE-E6BC-4FE2-9821-DAB274977D9A}"/>
          </ac:spMkLst>
        </pc:spChg>
        <pc:spChg chg="mod">
          <ac:chgData name="조원준" userId="19648b5c-654e-455c-bb8d-f77e50ac8099" providerId="ADAL" clId="{CC9D19DA-BC12-46BB-914F-9E1EA17F5E50}" dt="2022-05-09T04:25:55.586" v="161" actId="1036"/>
          <ac:spMkLst>
            <pc:docMk/>
            <pc:sldMk cId="3250353706" sldId="257"/>
            <ac:spMk id="51" creationId="{C91C14D9-8CA1-43A2-AFFE-4E148566EF95}"/>
          </ac:spMkLst>
        </pc:spChg>
        <pc:grpChg chg="mod">
          <ac:chgData name="조원준" userId="19648b5c-654e-455c-bb8d-f77e50ac8099" providerId="ADAL" clId="{CC9D19DA-BC12-46BB-914F-9E1EA17F5E50}" dt="2022-05-09T04:25:49.106" v="153" actId="1035"/>
          <ac:grpSpMkLst>
            <pc:docMk/>
            <pc:sldMk cId="3250353706" sldId="257"/>
            <ac:grpSpMk id="29" creationId="{D5F26B91-752C-40D2-9515-4F01B49321CC}"/>
          </ac:grpSpMkLst>
        </pc:grpChg>
        <pc:grpChg chg="mod">
          <ac:chgData name="조원준" userId="19648b5c-654e-455c-bb8d-f77e50ac8099" providerId="ADAL" clId="{CC9D19DA-BC12-46BB-914F-9E1EA17F5E50}" dt="2022-05-09T04:25:59.178" v="164" actId="1036"/>
          <ac:grpSpMkLst>
            <pc:docMk/>
            <pc:sldMk cId="3250353706" sldId="257"/>
            <ac:grpSpMk id="42" creationId="{57D2768A-CA18-48E6-8CC5-1EE0A9895ED4}"/>
          </ac:grpSpMkLst>
        </pc:grpChg>
        <pc:grpChg chg="mod">
          <ac:chgData name="조원준" userId="19648b5c-654e-455c-bb8d-f77e50ac8099" providerId="ADAL" clId="{CC9D19DA-BC12-46BB-914F-9E1EA17F5E50}" dt="2022-05-09T04:25:55.586" v="161" actId="1036"/>
          <ac:grpSpMkLst>
            <pc:docMk/>
            <pc:sldMk cId="3250353706" sldId="257"/>
            <ac:grpSpMk id="52" creationId="{D712DFBB-AA24-4F9E-9EAF-E4FFEDDF0D58}"/>
          </ac:grpSpMkLst>
        </pc:grpChg>
        <pc:picChg chg="mod">
          <ac:chgData name="조원준" userId="19648b5c-654e-455c-bb8d-f77e50ac8099" providerId="ADAL" clId="{CC9D19DA-BC12-46BB-914F-9E1EA17F5E50}" dt="2022-05-09T04:25:49.106" v="153" actId="1035"/>
          <ac:picMkLst>
            <pc:docMk/>
            <pc:sldMk cId="3250353706" sldId="257"/>
            <ac:picMk id="35" creationId="{11F985A7-DDE8-4D8B-8439-FFC14A6761FF}"/>
          </ac:picMkLst>
        </pc:picChg>
        <pc:picChg chg="mod">
          <ac:chgData name="조원준" userId="19648b5c-654e-455c-bb8d-f77e50ac8099" providerId="ADAL" clId="{CC9D19DA-BC12-46BB-914F-9E1EA17F5E50}" dt="2022-05-09T04:25:49.106" v="153" actId="1035"/>
          <ac:picMkLst>
            <pc:docMk/>
            <pc:sldMk cId="3250353706" sldId="257"/>
            <ac:picMk id="38" creationId="{152C07F1-33A4-4622-B55C-BE1FA6D96965}"/>
          </ac:picMkLst>
        </pc:picChg>
        <pc:picChg chg="mod">
          <ac:chgData name="조원준" userId="19648b5c-654e-455c-bb8d-f77e50ac8099" providerId="ADAL" clId="{CC9D19DA-BC12-46BB-914F-9E1EA17F5E50}" dt="2022-05-09T04:25:49.106" v="153" actId="1035"/>
          <ac:picMkLst>
            <pc:docMk/>
            <pc:sldMk cId="3250353706" sldId="257"/>
            <ac:picMk id="39" creationId="{8355A822-246A-4ECF-8BE9-30C25D06ABEC}"/>
          </ac:picMkLst>
        </pc:picChg>
        <pc:picChg chg="mod">
          <ac:chgData name="조원준" userId="19648b5c-654e-455c-bb8d-f77e50ac8099" providerId="ADAL" clId="{CC9D19DA-BC12-46BB-914F-9E1EA17F5E50}" dt="2022-05-09T04:25:49.106" v="153" actId="1035"/>
          <ac:picMkLst>
            <pc:docMk/>
            <pc:sldMk cId="3250353706" sldId="257"/>
            <ac:picMk id="40" creationId="{BC4F38E4-E850-4C22-AEE4-3B200FE2C8B5}"/>
          </ac:picMkLst>
        </pc:picChg>
        <pc:picChg chg="mod">
          <ac:chgData name="조원준" userId="19648b5c-654e-455c-bb8d-f77e50ac8099" providerId="ADAL" clId="{CC9D19DA-BC12-46BB-914F-9E1EA17F5E50}" dt="2022-05-09T04:25:49.106" v="153" actId="1035"/>
          <ac:picMkLst>
            <pc:docMk/>
            <pc:sldMk cId="3250353706" sldId="257"/>
            <ac:picMk id="49" creationId="{E6CA7614-18D4-42B6-977B-C01E38DDF15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B4E-6FA7-43A9-8C9F-DD0C6E95B116}" type="datetimeFigureOut">
              <a:rPr lang="ko-KR" altLang="en-US" smtClean="0"/>
              <a:t>2022-05-09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CB4E-6FA7-43A9-8C9F-DD0C6E95B116}" type="datetimeFigureOut">
              <a:rPr lang="ko-KR" altLang="en-US" smtClean="0"/>
              <a:t>2022-05-09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9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>
            <a:extLst>
              <a:ext uri="{FF2B5EF4-FFF2-40B4-BE49-F238E27FC236}">
                <a16:creationId xmlns:a16="http://schemas.microsoft.com/office/drawing/2014/main" id="{1C35E95B-FB3E-4BAE-AC6E-05259A71E97A}"/>
              </a:ext>
            </a:extLst>
          </p:cNvPr>
          <p:cNvSpPr/>
          <p:nvPr/>
        </p:nvSpPr>
        <p:spPr>
          <a:xfrm>
            <a:off x="1742792" y="2990537"/>
            <a:ext cx="27205846" cy="1549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6600" b="1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A VCO-based ADC with </a:t>
            </a:r>
            <a:r>
              <a:rPr lang="en-US" altLang="ko-KR" sz="7200" b="1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Amplitude-Adaptive</a:t>
            </a:r>
            <a:r>
              <a:rPr lang="en-US" altLang="ko-KR" sz="6600" b="1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Sampling Frequency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2F782AD-DD3E-418D-BB3B-69D3BDC7D736}"/>
              </a:ext>
            </a:extLst>
          </p:cNvPr>
          <p:cNvSpPr/>
          <p:nvPr/>
        </p:nvSpPr>
        <p:spPr>
          <a:xfrm>
            <a:off x="2402334" y="3998655"/>
            <a:ext cx="26130087" cy="2774189"/>
          </a:xfrm>
          <a:prstGeom prst="rect">
            <a:avLst/>
          </a:prstGeom>
        </p:spPr>
        <p:txBody>
          <a:bodyPr wrap="square" lIns="0" tIns="0" rIns="0" bIns="144000" anchor="ctr" anchorCtr="0">
            <a:noAutofit/>
          </a:bodyPr>
          <a:lstStyle/>
          <a:p>
            <a:pPr algn="ctr"/>
            <a:r>
              <a:rPr lang="en-US" altLang="ko-KR" sz="4800" dirty="0" err="1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Wonjoon</a:t>
            </a:r>
            <a:r>
              <a:rPr lang="en-US" altLang="ko-KR" sz="4800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Jo, </a:t>
            </a:r>
            <a:r>
              <a:rPr lang="en-US" altLang="ko-KR" sz="4800" dirty="0" err="1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Jiyoung</a:t>
            </a:r>
            <a:r>
              <a:rPr lang="en-US" altLang="ko-KR" sz="4800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Kim, and </a:t>
            </a:r>
            <a:r>
              <a:rPr lang="en-US" altLang="ko-KR" sz="4800" dirty="0" err="1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Seong-Ook</a:t>
            </a:r>
            <a:r>
              <a:rPr lang="en-US" altLang="ko-KR" sz="4800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Jung</a:t>
            </a:r>
            <a:br>
              <a:rPr lang="en-US" altLang="ko-KR" sz="4800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</a:br>
            <a:r>
              <a:rPr lang="en-US" altLang="ko-KR" sz="4800" i="1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School of Electrical Engineering, Yonsei University</a:t>
            </a:r>
            <a:endParaRPr lang="ko-KR" altLang="en-US" sz="4800" i="1" dirty="0"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8A8E74-ABDF-4ACF-A607-B0A0B045336F}"/>
              </a:ext>
            </a:extLst>
          </p:cNvPr>
          <p:cNvSpPr txBox="1"/>
          <p:nvPr/>
        </p:nvSpPr>
        <p:spPr>
          <a:xfrm>
            <a:off x="6093556" y="16289020"/>
            <a:ext cx="218056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0" b="1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Introduction</a:t>
            </a:r>
            <a:endParaRPr lang="ko-KR" altLang="en-US" sz="8000" b="1" dirty="0">
              <a:solidFill>
                <a:schemeClr val="bg1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41E8F2-DE57-4942-8BD5-A71BC2CC1328}"/>
              </a:ext>
            </a:extLst>
          </p:cNvPr>
          <p:cNvSpPr txBox="1"/>
          <p:nvPr/>
        </p:nvSpPr>
        <p:spPr>
          <a:xfrm>
            <a:off x="343853" y="6985982"/>
            <a:ext cx="12387092" cy="911018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ko-K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Arial" panose="020B0604020202020204" pitchFamily="34" charset="0"/>
              </a:rPr>
              <a:t>VCO-based ADC &amp; Issues</a:t>
            </a:r>
          </a:p>
          <a:p>
            <a:pPr marL="285750" indent="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Electrocardiogram (ECG) </a:t>
            </a:r>
            <a:r>
              <a:rPr lang="ko-KR" altLang="en-US" sz="4400" b="1" dirty="0">
                <a:latin typeface="+mn-ea"/>
                <a:cs typeface="Arial" panose="020B0604020202020204" pitchFamily="34" charset="0"/>
              </a:rPr>
              <a:t>나 </a:t>
            </a: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Extracellular </a:t>
            </a:r>
            <a:br>
              <a:rPr lang="en-US" altLang="ko-KR" sz="4400" b="1" dirty="0">
                <a:latin typeface="+mn-ea"/>
                <a:cs typeface="Arial" panose="020B0604020202020204" pitchFamily="34" charset="0"/>
              </a:rPr>
            </a:b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  Action Potential</a:t>
            </a:r>
            <a:r>
              <a:rPr lang="ko-KR" altLang="en-US" sz="4400" b="1" dirty="0">
                <a:latin typeface="+mn-ea"/>
                <a:cs typeface="Arial" panose="020B0604020202020204" pitchFamily="34" charset="0"/>
              </a:rPr>
              <a:t> </a:t>
            </a: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(EAP) </a:t>
            </a:r>
            <a:r>
              <a:rPr lang="ko-KR" altLang="en-US" sz="4400" b="1" dirty="0">
                <a:latin typeface="+mn-ea"/>
                <a:cs typeface="Arial" panose="020B0604020202020204" pitchFamily="34" charset="0"/>
              </a:rPr>
              <a:t>와 같은 특정 신호에 </a:t>
            </a:r>
            <a:br>
              <a:rPr lang="en-US" altLang="ko-KR" sz="4400" b="1" dirty="0">
                <a:latin typeface="+mn-ea"/>
                <a:cs typeface="Arial" panose="020B0604020202020204" pitchFamily="34" charset="0"/>
              </a:rPr>
            </a:b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  </a:t>
            </a:r>
            <a:r>
              <a:rPr lang="ko-KR" altLang="en-US" sz="4400" b="1" dirty="0">
                <a:latin typeface="+mn-ea"/>
                <a:cs typeface="Arial" panose="020B0604020202020204" pitchFamily="34" charset="0"/>
              </a:rPr>
              <a:t>대해 효율적이지 못한 기존 일정한 샘플링 </a:t>
            </a: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[1]</a:t>
            </a:r>
          </a:p>
          <a:p>
            <a:pPr marL="285750" indent="285750">
              <a:buFont typeface="Wingdings" panose="05000000000000000000" pitchFamily="2" charset="2"/>
              <a:buChar char="ü"/>
            </a:pP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Level Crossing (LC)</a:t>
            </a:r>
            <a:r>
              <a:rPr lang="ko-KR" altLang="en-US" sz="4400" b="1" dirty="0">
                <a:latin typeface="+mn-ea"/>
                <a:cs typeface="Arial" panose="020B0604020202020204" pitchFamily="34" charset="0"/>
              </a:rPr>
              <a:t> 기법 제시</a:t>
            </a: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[2]</a:t>
            </a:r>
          </a:p>
          <a:p>
            <a:pPr marL="285750" indent="285750">
              <a:buFont typeface="Wingdings" panose="05000000000000000000" pitchFamily="2" charset="2"/>
              <a:buChar char="ü"/>
            </a:pP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LC</a:t>
            </a:r>
            <a:r>
              <a:rPr lang="ko-KR" altLang="en-US" sz="4400" b="1" dirty="0">
                <a:latin typeface="+mn-ea"/>
                <a:cs typeface="Arial" panose="020B0604020202020204" pitchFamily="34" charset="0"/>
              </a:rPr>
              <a:t> 의 </a:t>
            </a: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Continuous Time Comparator</a:t>
            </a:r>
            <a:r>
              <a:rPr lang="ko-KR" altLang="en-US" sz="4400" b="1" dirty="0">
                <a:latin typeface="+mn-ea"/>
                <a:cs typeface="Arial" panose="020B0604020202020204" pitchFamily="34" charset="0"/>
              </a:rPr>
              <a:t>의 사용</a:t>
            </a:r>
            <a:br>
              <a:rPr lang="en-US" altLang="ko-KR" sz="4400" b="1" dirty="0">
                <a:latin typeface="+mn-ea"/>
                <a:cs typeface="Arial" panose="020B0604020202020204" pitchFamily="34" charset="0"/>
              </a:rPr>
            </a:b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  </a:t>
            </a:r>
            <a:r>
              <a:rPr lang="ko-KR" altLang="en-US" sz="4400" b="1" dirty="0">
                <a:latin typeface="+mn-ea"/>
                <a:cs typeface="Arial" panose="020B0604020202020204" pitchFamily="34" charset="0"/>
              </a:rPr>
              <a:t>으로 회로 복잡도 증가</a:t>
            </a: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, voltage mismatch</a:t>
            </a:r>
            <a:r>
              <a:rPr lang="ko-KR" altLang="en-US" sz="4400" b="1" dirty="0">
                <a:latin typeface="+mn-ea"/>
                <a:cs typeface="Arial" panose="020B0604020202020204" pitchFamily="34" charset="0"/>
              </a:rPr>
              <a:t> 문</a:t>
            </a:r>
            <a:br>
              <a:rPr lang="en-US" altLang="ko-KR" sz="4400" b="1" dirty="0">
                <a:latin typeface="+mn-ea"/>
                <a:cs typeface="Arial" panose="020B0604020202020204" pitchFamily="34" charset="0"/>
              </a:rPr>
            </a:b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  </a:t>
            </a:r>
            <a:r>
              <a:rPr lang="ko-KR" altLang="en-US" sz="4400" b="1" dirty="0" err="1">
                <a:latin typeface="+mn-ea"/>
                <a:cs typeface="Arial" panose="020B0604020202020204" pitchFamily="34" charset="0"/>
              </a:rPr>
              <a:t>제점</a:t>
            </a:r>
            <a:endParaRPr lang="en-US" altLang="ko-KR" sz="4400" b="1" dirty="0">
              <a:latin typeface="+mn-ea"/>
              <a:cs typeface="Arial" panose="020B0604020202020204" pitchFamily="34" charset="0"/>
            </a:endParaRPr>
          </a:p>
          <a:p>
            <a:pPr marL="285750" indent="285750">
              <a:buFont typeface="Wingdings" panose="05000000000000000000" pitchFamily="2" charset="2"/>
              <a:buChar char="ü"/>
            </a:pP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VCO-based ADC</a:t>
            </a:r>
            <a:r>
              <a:rPr lang="ko-KR" altLang="en-US" sz="4400" b="1" dirty="0">
                <a:latin typeface="+mn-ea"/>
                <a:cs typeface="Arial" panose="020B0604020202020204" pitchFamily="34" charset="0"/>
              </a:rPr>
              <a:t>의 사용으로 </a:t>
            </a:r>
            <a:r>
              <a:rPr lang="en-US" altLang="ko-KR" sz="4400" b="1" dirty="0">
                <a:solidFill>
                  <a:srgbClr val="FF0000"/>
                </a:solidFill>
                <a:latin typeface="+mn-ea"/>
                <a:cs typeface="Arial" panose="020B0604020202020204" pitchFamily="34" charset="0"/>
              </a:rPr>
              <a:t>Comparator</a:t>
            </a:r>
            <a:r>
              <a:rPr lang="ko-KR" altLang="en-US" sz="4400" b="1" dirty="0">
                <a:solidFill>
                  <a:srgbClr val="FF0000"/>
                </a:solidFill>
                <a:latin typeface="+mn-ea"/>
                <a:cs typeface="Arial" panose="020B0604020202020204" pitchFamily="34" charset="0"/>
              </a:rPr>
              <a:t> 제</a:t>
            </a:r>
            <a:br>
              <a:rPr lang="en-US" altLang="ko-KR" sz="4400" b="1" dirty="0">
                <a:solidFill>
                  <a:srgbClr val="FF0000"/>
                </a:solidFill>
                <a:latin typeface="+mn-ea"/>
                <a:cs typeface="Arial" panose="020B0604020202020204" pitchFamily="34" charset="0"/>
              </a:rPr>
            </a:br>
            <a:r>
              <a:rPr lang="en-US" altLang="ko-KR" sz="4400" b="1" dirty="0">
                <a:solidFill>
                  <a:srgbClr val="FF0000"/>
                </a:solidFill>
                <a:latin typeface="+mn-ea"/>
                <a:cs typeface="Arial" panose="020B0604020202020204" pitchFamily="34" charset="0"/>
              </a:rPr>
              <a:t>  </a:t>
            </a:r>
            <a:r>
              <a:rPr lang="ko-KR" altLang="en-US" sz="4400" b="1" dirty="0">
                <a:solidFill>
                  <a:srgbClr val="FF0000"/>
                </a:solidFill>
                <a:latin typeface="+mn-ea"/>
                <a:cs typeface="Arial" panose="020B0604020202020204" pitchFamily="34" charset="0"/>
              </a:rPr>
              <a:t>거 및</a:t>
            </a:r>
            <a:r>
              <a:rPr lang="en-US" altLang="ko-KR" sz="4400" b="1" dirty="0">
                <a:solidFill>
                  <a:srgbClr val="FF0000"/>
                </a:solidFill>
                <a:latin typeface="+mn-ea"/>
                <a:cs typeface="Arial" panose="020B0604020202020204" pitchFamily="34" charset="0"/>
              </a:rPr>
              <a:t> mismatch</a:t>
            </a:r>
            <a:r>
              <a:rPr lang="ko-KR" altLang="en-US" sz="4400" b="1" dirty="0">
                <a:solidFill>
                  <a:srgbClr val="FF0000"/>
                </a:solidFill>
                <a:latin typeface="+mn-ea"/>
                <a:cs typeface="Arial" panose="020B0604020202020204" pitchFamily="34" charset="0"/>
              </a:rPr>
              <a:t> 감소 </a:t>
            </a: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[3]</a:t>
            </a:r>
          </a:p>
          <a:p>
            <a:pPr marL="285750" indent="285750">
              <a:buFont typeface="Wingdings" panose="05000000000000000000" pitchFamily="2" charset="2"/>
              <a:buChar char="ü"/>
            </a:pP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VCO</a:t>
            </a:r>
            <a:r>
              <a:rPr lang="ko-KR" altLang="en-US" sz="4400" b="1" dirty="0">
                <a:latin typeface="+mn-ea"/>
                <a:cs typeface="Arial" panose="020B0604020202020204" pitchFamily="34" charset="0"/>
              </a:rPr>
              <a:t>를 사용할 경우 </a:t>
            </a: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frequency</a:t>
            </a:r>
            <a:r>
              <a:rPr lang="ko-KR" altLang="en-US" sz="4400" b="1" dirty="0">
                <a:latin typeface="+mn-ea"/>
                <a:cs typeface="Arial" panose="020B0604020202020204" pitchFamily="34" charset="0"/>
              </a:rPr>
              <a:t> 정보를 </a:t>
            </a: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TDC</a:t>
            </a:r>
            <a:r>
              <a:rPr lang="ko-KR" altLang="en-US" sz="4400" b="1" dirty="0">
                <a:latin typeface="+mn-ea"/>
                <a:cs typeface="Arial" panose="020B0604020202020204" pitchFamily="34" charset="0"/>
              </a:rPr>
              <a:t>로 </a:t>
            </a:r>
            <a:br>
              <a:rPr lang="en-US" altLang="ko-KR" sz="4400" b="1" dirty="0">
                <a:latin typeface="+mn-ea"/>
                <a:cs typeface="Arial" panose="020B0604020202020204" pitchFamily="34" charset="0"/>
              </a:rPr>
            </a:br>
            <a:r>
              <a:rPr lang="en-US" altLang="ko-KR" sz="4400" b="1" dirty="0">
                <a:latin typeface="+mn-ea"/>
                <a:cs typeface="Arial" panose="020B0604020202020204" pitchFamily="34" charset="0"/>
              </a:rPr>
              <a:t>  </a:t>
            </a:r>
            <a:r>
              <a:rPr lang="ko-KR" altLang="en-US" sz="4400" b="1" dirty="0">
                <a:latin typeface="+mn-ea"/>
                <a:cs typeface="Arial" panose="020B0604020202020204" pitchFamily="34" charset="0"/>
              </a:rPr>
              <a:t>변환 하기 때문에 </a:t>
            </a:r>
            <a:r>
              <a:rPr lang="ko-KR" altLang="en-US" sz="4400" b="1" dirty="0">
                <a:solidFill>
                  <a:srgbClr val="FF0000"/>
                </a:solidFill>
                <a:latin typeface="+mn-ea"/>
                <a:cs typeface="Arial" panose="020B0604020202020204" pitchFamily="34" charset="0"/>
              </a:rPr>
              <a:t>불필요한 </a:t>
            </a:r>
            <a:r>
              <a:rPr lang="en-US" altLang="ko-KR" sz="4400" b="1" dirty="0">
                <a:solidFill>
                  <a:srgbClr val="FF0000"/>
                </a:solidFill>
                <a:latin typeface="+mn-ea"/>
                <a:cs typeface="Arial" panose="020B0604020202020204" pitchFamily="34" charset="0"/>
              </a:rPr>
              <a:t>power</a:t>
            </a:r>
            <a:r>
              <a:rPr lang="ko-KR" altLang="en-US" sz="4400" b="1" dirty="0">
                <a:solidFill>
                  <a:srgbClr val="FF0000"/>
                </a:solidFill>
                <a:latin typeface="+mn-ea"/>
                <a:cs typeface="Arial" panose="020B0604020202020204" pitchFamily="34" charset="0"/>
              </a:rPr>
              <a:t> 소모 존재</a:t>
            </a:r>
            <a:br>
              <a:rPr lang="en-US" altLang="ko-KR" sz="4800" b="1" dirty="0">
                <a:latin typeface="+mn-ea"/>
                <a:cs typeface="Arial" panose="020B0604020202020204" pitchFamily="34" charset="0"/>
              </a:rPr>
            </a:br>
            <a:endParaRPr lang="ko-KR" altLang="en-US" sz="4800" b="1" dirty="0">
              <a:solidFill>
                <a:srgbClr val="FF0000"/>
              </a:solidFill>
              <a:latin typeface="+mn-ea"/>
              <a:cs typeface="Arial" panose="020B0604020202020204" pitchFamily="34" charset="0"/>
            </a:endParaRPr>
          </a:p>
        </p:txBody>
      </p: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4264D63A-C545-4BAF-98B6-F0C52C4E3785}"/>
              </a:ext>
            </a:extLst>
          </p:cNvPr>
          <p:cNvGrpSpPr/>
          <p:nvPr/>
        </p:nvGrpSpPr>
        <p:grpSpPr>
          <a:xfrm>
            <a:off x="18893283" y="7586046"/>
            <a:ext cx="10796485" cy="9545362"/>
            <a:chOff x="10158432" y="2291893"/>
            <a:chExt cx="3036669" cy="6883006"/>
          </a:xfrm>
        </p:grpSpPr>
        <p:sp>
          <p:nvSpPr>
            <p:cNvPr id="17" name="모서리가 둥근 직사각형 21">
              <a:extLst>
                <a:ext uri="{FF2B5EF4-FFF2-40B4-BE49-F238E27FC236}">
                  <a16:creationId xmlns:a16="http://schemas.microsoft.com/office/drawing/2014/main" id="{EA12D577-C029-4218-96A4-BC3541CAFAC3}"/>
                </a:ext>
              </a:extLst>
            </p:cNvPr>
            <p:cNvSpPr/>
            <p:nvPr/>
          </p:nvSpPr>
          <p:spPr>
            <a:xfrm>
              <a:off x="10158432" y="2291893"/>
              <a:ext cx="3036669" cy="6883006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700" b="1">
                <a:latin typeface="+mn-ea"/>
              </a:endParaRPr>
            </a:p>
          </p:txBody>
        </p:sp>
        <p:sp>
          <p:nvSpPr>
            <p:cNvPr id="18" name="내용 개체 틀 3">
              <a:extLst>
                <a:ext uri="{FF2B5EF4-FFF2-40B4-BE49-F238E27FC236}">
                  <a16:creationId xmlns:a16="http://schemas.microsoft.com/office/drawing/2014/main" id="{EA812805-64E9-46BB-8170-4781389C164E}"/>
                </a:ext>
              </a:extLst>
            </p:cNvPr>
            <p:cNvSpPr txBox="1">
              <a:spLocks/>
            </p:cNvSpPr>
            <p:nvPr/>
          </p:nvSpPr>
          <p:spPr>
            <a:xfrm>
              <a:off x="10217798" y="2384807"/>
              <a:ext cx="2904125" cy="6708344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Wingdings" panose="05000000000000000000" pitchFamily="2" charset="2"/>
                <a:buChar char="§"/>
                <a:defRPr sz="2400" b="1" kern="1200" baseline="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 baseline="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Wingdings" panose="05000000000000000000" pitchFamily="2" charset="2"/>
                <a:buChar char="ü"/>
                <a:defRPr sz="1800" kern="1200" baseline="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1800" kern="1200" baseline="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1800" kern="1200" baseline="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" panose="05000000000000000000" pitchFamily="2" charset="2"/>
                <a:buChar char="ü"/>
              </a:pPr>
              <a:r>
                <a:rPr lang="en-US" altLang="ko-KR" sz="4400" dirty="0">
                  <a:latin typeface="+mn-ea"/>
                  <a:cs typeface="KoPubWorld돋움체 Bold" panose="00000800000000000000" pitchFamily="2" charset="-127"/>
                </a:rPr>
                <a:t>Low Phase Noise VCO </a:t>
              </a:r>
              <a:r>
                <a:rPr lang="ko-KR" altLang="en-US" sz="4400" dirty="0">
                  <a:latin typeface="+mn-ea"/>
                  <a:cs typeface="KoPubWorld돋움체 Bold" panose="00000800000000000000" pitchFamily="2" charset="-127"/>
                </a:rPr>
                <a:t>설계</a:t>
              </a:r>
              <a:endParaRPr lang="en-US" altLang="ko-KR" sz="4400" dirty="0">
                <a:latin typeface="+mn-ea"/>
                <a:cs typeface="KoPubWorld돋움체 Bold" panose="00000800000000000000" pitchFamily="2" charset="-127"/>
              </a:endParaRPr>
            </a:p>
            <a:p>
              <a:pPr marL="0" indent="0">
                <a:buNone/>
              </a:pPr>
              <a:r>
                <a:rPr lang="en-US" altLang="ko-KR" sz="4400" dirty="0">
                  <a:latin typeface="+mn-ea"/>
                  <a:cs typeface="KoPubWorld돋움체 Bold" panose="00000800000000000000" pitchFamily="2" charset="-127"/>
                </a:rPr>
                <a:t>       </a:t>
              </a:r>
              <a: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  <a:t>Kick-back noise</a:t>
              </a:r>
              <a:r>
                <a:rPr lang="ko-KR" altLang="en-US" sz="4400" b="0" dirty="0">
                  <a:latin typeface="+mn-ea"/>
                  <a:cs typeface="KoPubWorld돋움체 Bold" panose="00000800000000000000" pitchFamily="2" charset="-127"/>
                </a:rPr>
                <a:t>를 줄이기 위한</a:t>
              </a:r>
              <a:b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</a:br>
              <a: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  <a:t>       stage</a:t>
              </a:r>
              <a:r>
                <a:rPr lang="ko-KR" altLang="en-US" sz="4400" b="0" dirty="0">
                  <a:latin typeface="+mn-ea"/>
                  <a:cs typeface="KoPubWorld돋움체 Bold" panose="00000800000000000000" pitchFamily="2" charset="-127"/>
                </a:rPr>
                <a:t> </a:t>
              </a:r>
              <a: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  <a:t>buffer</a:t>
              </a:r>
            </a:p>
            <a:p>
              <a:pPr marL="0" indent="0">
                <a:buNone/>
              </a:pPr>
              <a: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  <a:t>       Flicker</a:t>
              </a:r>
              <a:r>
                <a:rPr lang="ko-KR" altLang="en-US" sz="4400" b="0" dirty="0">
                  <a:latin typeface="+mn-ea"/>
                  <a:cs typeface="KoPubWorld돋움체 Bold" panose="00000800000000000000" pitchFamily="2" charset="-127"/>
                </a:rPr>
                <a:t> </a:t>
              </a:r>
              <a: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  <a:t>noise</a:t>
              </a:r>
              <a:r>
                <a:rPr lang="ko-KR" altLang="en-US" sz="4400" b="0" dirty="0">
                  <a:latin typeface="+mn-ea"/>
                  <a:cs typeface="KoPubWorld돋움체 Bold" panose="00000800000000000000" pitchFamily="2" charset="-127"/>
                </a:rPr>
                <a:t>를 줄이기 위한</a:t>
              </a:r>
              <a:endParaRPr lang="en-US" altLang="ko-KR" sz="4400" b="0" dirty="0">
                <a:latin typeface="+mn-ea"/>
                <a:cs typeface="KoPubWorld돋움체 Bold" panose="00000800000000000000" pitchFamily="2" charset="-127"/>
              </a:endParaRPr>
            </a:p>
            <a:p>
              <a:pPr marL="0" indent="0">
                <a:buNone/>
              </a:pPr>
              <a: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  <a:t>       pseudo differential cell</a:t>
              </a:r>
            </a:p>
            <a:p>
              <a:pPr marL="0" indent="0">
                <a:buNone/>
              </a:pPr>
              <a: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  <a:t>       Oscillation Voltage Level </a:t>
              </a:r>
              <a:r>
                <a:rPr lang="ko-KR" altLang="en-US" sz="4400" b="0" dirty="0">
                  <a:latin typeface="+mn-ea"/>
                  <a:cs typeface="KoPubWorld돋움체 Bold" panose="00000800000000000000" pitchFamily="2" charset="-127"/>
                </a:rPr>
                <a:t>제한</a:t>
              </a:r>
              <a: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  <a:t> </a:t>
              </a:r>
            </a:p>
            <a:p>
              <a:pPr>
                <a:buFont typeface="Wingdings" panose="05000000000000000000" pitchFamily="2" charset="2"/>
                <a:buChar char="ü"/>
              </a:pPr>
              <a:r>
                <a:rPr lang="en-US" altLang="ko-KR" sz="4400" dirty="0">
                  <a:latin typeface="+mn-ea"/>
                  <a:cs typeface="KoPubWorld돋움체 Bold" panose="00000800000000000000" pitchFamily="2" charset="-127"/>
                </a:rPr>
                <a:t>PVT variation</a:t>
              </a:r>
              <a:r>
                <a:rPr lang="ko-KR" altLang="en-US" sz="4400" dirty="0">
                  <a:latin typeface="+mn-ea"/>
                  <a:cs typeface="KoPubWorld돋움체 Bold" panose="00000800000000000000" pitchFamily="2" charset="-127"/>
                </a:rPr>
                <a:t>에 강한 </a:t>
              </a:r>
              <a:r>
                <a:rPr lang="en-US" altLang="ko-KR" sz="4400" dirty="0">
                  <a:latin typeface="+mn-ea"/>
                  <a:cs typeface="KoPubWorld돋움체 Bold" panose="00000800000000000000" pitchFamily="2" charset="-127"/>
                </a:rPr>
                <a:t>High Resolution TDC </a:t>
              </a:r>
              <a:r>
                <a:rPr lang="ko-KR" altLang="en-US" sz="4400" dirty="0">
                  <a:latin typeface="+mn-ea"/>
                  <a:cs typeface="KoPubWorld돋움체 Bold" panose="00000800000000000000" pitchFamily="2" charset="-127"/>
                </a:rPr>
                <a:t>설계</a:t>
              </a:r>
              <a:endParaRPr lang="en-US" altLang="ko-KR" sz="4400" dirty="0">
                <a:latin typeface="+mn-ea"/>
                <a:cs typeface="KoPubWorld돋움체 Bold" panose="00000800000000000000" pitchFamily="2" charset="-127"/>
              </a:endParaRPr>
            </a:p>
            <a:p>
              <a:pPr marL="0" indent="0">
                <a:buNone/>
              </a:pPr>
              <a:r>
                <a:rPr lang="en-US" altLang="ko-KR" sz="4400" dirty="0">
                  <a:latin typeface="+mn-ea"/>
                  <a:cs typeface="KoPubWorld돋움체 Bold" panose="00000800000000000000" pitchFamily="2" charset="-127"/>
                </a:rPr>
                <a:t>       </a:t>
              </a:r>
              <a: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  <a:t>Coarse: 8 control-bit</a:t>
              </a:r>
              <a:r>
                <a:rPr lang="ko-KR" altLang="en-US" sz="4400" b="0" dirty="0">
                  <a:latin typeface="+mn-ea"/>
                  <a:cs typeface="KoPubWorld돋움체 Bold" panose="00000800000000000000" pitchFamily="2" charset="-127"/>
                </a:rPr>
                <a:t> </a:t>
              </a:r>
              <a: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  <a:t>DLL</a:t>
              </a:r>
            </a:p>
            <a:p>
              <a:pPr marL="0" indent="0">
                <a:buNone/>
              </a:pPr>
              <a: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  <a:t>       Fine:</a:t>
              </a:r>
              <a:r>
                <a:rPr lang="ko-KR" altLang="en-US" sz="4400" b="0" dirty="0">
                  <a:latin typeface="+mn-ea"/>
                  <a:cs typeface="KoPubWorld돋움체 Bold" panose="00000800000000000000" pitchFamily="2" charset="-127"/>
                </a:rPr>
                <a:t> </a:t>
              </a:r>
              <a: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  <a:t>resistive</a:t>
              </a:r>
              <a:r>
                <a:rPr lang="ko-KR" altLang="en-US" sz="4400" b="0" dirty="0">
                  <a:latin typeface="+mn-ea"/>
                  <a:cs typeface="KoPubWorld돋움체 Bold" panose="00000800000000000000" pitchFamily="2" charset="-127"/>
                </a:rPr>
                <a:t> </a:t>
              </a:r>
              <a: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  <a:t>phase</a:t>
              </a:r>
              <a:r>
                <a:rPr lang="ko-KR" altLang="en-US" sz="4400" b="0" dirty="0">
                  <a:latin typeface="+mn-ea"/>
                  <a:cs typeface="KoPubWorld돋움체 Bold" panose="00000800000000000000" pitchFamily="2" charset="-127"/>
                </a:rPr>
                <a:t> </a:t>
              </a:r>
              <a:b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</a:br>
              <a: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  <a:t>       interpolator</a:t>
              </a:r>
            </a:p>
            <a:p>
              <a:pPr marL="0" indent="0">
                <a:buNone/>
              </a:pPr>
              <a:r>
                <a:rPr lang="en-US" altLang="ko-KR" sz="4400" b="0" dirty="0">
                  <a:latin typeface="+mn-ea"/>
                  <a:cs typeface="KoPubWorld돋움체 Bold" panose="00000800000000000000" pitchFamily="2" charset="-127"/>
                </a:rPr>
                <a:t>       Large Power Consumption</a:t>
              </a:r>
            </a:p>
            <a:p>
              <a:pPr marL="0" indent="0">
                <a:buNone/>
              </a:pPr>
              <a:endParaRPr lang="en-US" altLang="ko-KR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KoPubWorld돋움체 Bold" panose="00000800000000000000" pitchFamily="2" charset="-127"/>
              </a:endParaRPr>
            </a:p>
            <a:p>
              <a:pPr>
                <a:buFont typeface="Arial" panose="020B0604020202020204" pitchFamily="34" charset="0"/>
                <a:buChar char="•"/>
              </a:pPr>
              <a:endParaRPr lang="en-US" altLang="ko-KR" sz="4800" dirty="0">
                <a:latin typeface="+mn-ea"/>
                <a:cs typeface="KoPubWorld돋움체 Bold" panose="00000800000000000000" pitchFamily="2" charset="-127"/>
              </a:endParaRPr>
            </a:p>
            <a:p>
              <a:pPr>
                <a:buFont typeface="Arial" panose="020B0604020202020204" pitchFamily="34" charset="0"/>
                <a:buChar char="•"/>
              </a:pPr>
              <a:endParaRPr lang="en-US" altLang="ko-KR" sz="4800" dirty="0">
                <a:latin typeface="+mn-ea"/>
                <a:cs typeface="KoPubWorld돋움체 Bold" panose="00000800000000000000" pitchFamily="2" charset="-127"/>
              </a:endParaRPr>
            </a:p>
            <a:p>
              <a:pPr>
                <a:buFont typeface="Arial" panose="020B0604020202020204" pitchFamily="34" charset="0"/>
                <a:buChar char="•"/>
              </a:pPr>
              <a:endParaRPr lang="ko-KR" altLang="en-US" sz="4800" dirty="0">
                <a:latin typeface="+mn-ea"/>
                <a:cs typeface="KoPubWorld돋움체 Bold" panose="00000800000000000000" pitchFamily="2" charset="-127"/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D81F828C-E45C-41B4-8B74-9188195FD501}"/>
              </a:ext>
            </a:extLst>
          </p:cNvPr>
          <p:cNvSpPr txBox="1"/>
          <p:nvPr/>
        </p:nvSpPr>
        <p:spPr>
          <a:xfrm>
            <a:off x="18616515" y="6483788"/>
            <a:ext cx="11314846" cy="865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VCO</a:t>
            </a:r>
            <a:r>
              <a:rPr lang="ko-KR" altLang="en-U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</a:t>
            </a:r>
            <a:r>
              <a:rPr lang="en-US" altLang="ko-KR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based</a:t>
            </a:r>
            <a:r>
              <a:rPr lang="ko-KR" altLang="en-U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</a:t>
            </a:r>
            <a:r>
              <a:rPr lang="en-US" altLang="ko-KR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ADC</a:t>
            </a:r>
            <a:r>
              <a:rPr lang="ko-KR" altLang="en-U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</a:t>
            </a:r>
            <a:r>
              <a:rPr lang="en-US" altLang="ko-KR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Design Constraints</a:t>
            </a:r>
            <a:endParaRPr lang="ko-KR" alt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21" name="사각형: 둥근 대각선 방향 모서리 20">
            <a:extLst>
              <a:ext uri="{FF2B5EF4-FFF2-40B4-BE49-F238E27FC236}">
                <a16:creationId xmlns:a16="http://schemas.microsoft.com/office/drawing/2014/main" id="{95B8C653-1DFC-4EDF-8824-3739BA2A6C81}"/>
              </a:ext>
            </a:extLst>
          </p:cNvPr>
          <p:cNvSpPr/>
          <p:nvPr/>
        </p:nvSpPr>
        <p:spPr>
          <a:xfrm>
            <a:off x="954633" y="5622232"/>
            <a:ext cx="5865267" cy="1323439"/>
          </a:xfrm>
          <a:prstGeom prst="round2DiagRect">
            <a:avLst/>
          </a:prstGeom>
          <a:gradFill flip="none" rotWithShape="1">
            <a:gsLst>
              <a:gs pos="0">
                <a:srgbClr val="42BBBF"/>
              </a:gs>
              <a:gs pos="97000">
                <a:srgbClr val="389FA2"/>
              </a:gs>
            </a:gsLst>
            <a:lin ang="2700000" scaled="1"/>
            <a:tileRect/>
          </a:gradFill>
          <a:ln>
            <a:solidFill>
              <a:srgbClr val="67C9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6600"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7CC97B-33E0-437A-B70F-6B9D9EAAB562}"/>
              </a:ext>
            </a:extLst>
          </p:cNvPr>
          <p:cNvSpPr txBox="1"/>
          <p:nvPr/>
        </p:nvSpPr>
        <p:spPr>
          <a:xfrm>
            <a:off x="1121671" y="5622233"/>
            <a:ext cx="5120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600" b="1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Introduction</a:t>
            </a:r>
            <a:endParaRPr lang="ko-KR" altLang="en-US" sz="6600" b="1" dirty="0">
              <a:solidFill>
                <a:schemeClr val="bg1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pic>
        <p:nvPicPr>
          <p:cNvPr id="23" name="그림 22">
            <a:extLst>
              <a:ext uri="{FF2B5EF4-FFF2-40B4-BE49-F238E27FC236}">
                <a16:creationId xmlns:a16="http://schemas.microsoft.com/office/drawing/2014/main" id="{9ADE9E0A-2262-4B41-85E9-A0CB6AA541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0397" y="6835744"/>
            <a:ext cx="6843954" cy="5303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그림 23">
            <a:extLst>
              <a:ext uri="{FF2B5EF4-FFF2-40B4-BE49-F238E27FC236}">
                <a16:creationId xmlns:a16="http://schemas.microsoft.com/office/drawing/2014/main" id="{853A3A3B-EFB2-41AB-BCCF-BB262BB834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30945" y="13423582"/>
            <a:ext cx="6256174" cy="2774189"/>
          </a:xfrm>
          <a:prstGeom prst="rect">
            <a:avLst/>
          </a:prstGeom>
        </p:spPr>
      </p:pic>
      <p:sp>
        <p:nvSpPr>
          <p:cNvPr id="25" name="사각형: 둥근 모서리 24">
            <a:extLst>
              <a:ext uri="{FF2B5EF4-FFF2-40B4-BE49-F238E27FC236}">
                <a16:creationId xmlns:a16="http://schemas.microsoft.com/office/drawing/2014/main" id="{FB3816B2-9395-4F46-83DB-D520BE994C88}"/>
              </a:ext>
            </a:extLst>
          </p:cNvPr>
          <p:cNvSpPr/>
          <p:nvPr/>
        </p:nvSpPr>
        <p:spPr>
          <a:xfrm>
            <a:off x="14747632" y="6835744"/>
            <a:ext cx="1946030" cy="5307028"/>
          </a:xfrm>
          <a:prstGeom prst="roundRect">
            <a:avLst/>
          </a:prstGeom>
          <a:noFill/>
          <a:ln w="762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사각형: 둥근 모서리 25">
            <a:extLst>
              <a:ext uri="{FF2B5EF4-FFF2-40B4-BE49-F238E27FC236}">
                <a16:creationId xmlns:a16="http://schemas.microsoft.com/office/drawing/2014/main" id="{8514862A-1677-403D-913D-F957A50E8A04}"/>
              </a:ext>
            </a:extLst>
          </p:cNvPr>
          <p:cNvSpPr/>
          <p:nvPr/>
        </p:nvSpPr>
        <p:spPr>
          <a:xfrm>
            <a:off x="14554200" y="14114308"/>
            <a:ext cx="1201537" cy="1191953"/>
          </a:xfrm>
          <a:prstGeom prst="roundRect">
            <a:avLst/>
          </a:prstGeom>
          <a:noFill/>
          <a:ln w="762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96D70E8-9C5C-42B2-B64D-F1BB9A50DBBE}"/>
              </a:ext>
            </a:extLst>
          </p:cNvPr>
          <p:cNvSpPr txBox="1"/>
          <p:nvPr/>
        </p:nvSpPr>
        <p:spPr>
          <a:xfrm>
            <a:off x="14163806" y="12088114"/>
            <a:ext cx="42179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>
                <a:solidFill>
                  <a:schemeClr val="accent1"/>
                </a:solidFill>
              </a:rPr>
              <a:t>Voltage-domain level Crossing</a:t>
            </a:r>
            <a:endParaRPr lang="ko-KR" altLang="en-US" sz="4400" dirty="0">
              <a:solidFill>
                <a:schemeClr val="accent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BA01848-8292-4CEE-B819-FC15FA974771}"/>
              </a:ext>
            </a:extLst>
          </p:cNvPr>
          <p:cNvSpPr txBox="1"/>
          <p:nvPr/>
        </p:nvSpPr>
        <p:spPr>
          <a:xfrm>
            <a:off x="14398313" y="16075689"/>
            <a:ext cx="374896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>
                <a:solidFill>
                  <a:srgbClr val="FF0000"/>
                </a:solidFill>
              </a:rPr>
              <a:t>Phase-domain level Crossing</a:t>
            </a:r>
            <a:endParaRPr lang="ko-KR" altLang="en-US" sz="4400" dirty="0">
              <a:solidFill>
                <a:srgbClr val="FF0000"/>
              </a:solidFill>
            </a:endParaRPr>
          </a:p>
        </p:txBody>
      </p:sp>
      <p:grpSp>
        <p:nvGrpSpPr>
          <p:cNvPr id="29" name="그룹 28">
            <a:extLst>
              <a:ext uri="{FF2B5EF4-FFF2-40B4-BE49-F238E27FC236}">
                <a16:creationId xmlns:a16="http://schemas.microsoft.com/office/drawing/2014/main" id="{D5F26B91-752C-40D2-9515-4F01B49321CC}"/>
              </a:ext>
            </a:extLst>
          </p:cNvPr>
          <p:cNvGrpSpPr/>
          <p:nvPr/>
        </p:nvGrpSpPr>
        <p:grpSpPr>
          <a:xfrm>
            <a:off x="1121671" y="16194052"/>
            <a:ext cx="10917929" cy="2173662"/>
            <a:chOff x="406398" y="4646228"/>
            <a:chExt cx="3096219" cy="686893"/>
          </a:xfrm>
        </p:grpSpPr>
        <p:sp>
          <p:nvSpPr>
            <p:cNvPr id="30" name="사각형: 둥근 대각선 방향 모서리 29">
              <a:extLst>
                <a:ext uri="{FF2B5EF4-FFF2-40B4-BE49-F238E27FC236}">
                  <a16:creationId xmlns:a16="http://schemas.microsoft.com/office/drawing/2014/main" id="{AC2B548E-03AE-47F8-91AC-893462E266EF}"/>
                </a:ext>
              </a:extLst>
            </p:cNvPr>
            <p:cNvSpPr/>
            <p:nvPr/>
          </p:nvSpPr>
          <p:spPr>
            <a:xfrm>
              <a:off x="406398" y="4646228"/>
              <a:ext cx="3096219" cy="401474"/>
            </a:xfrm>
            <a:prstGeom prst="round2DiagRect">
              <a:avLst/>
            </a:prstGeom>
            <a:gradFill flip="none" rotWithShape="1">
              <a:gsLst>
                <a:gs pos="0">
                  <a:srgbClr val="42BBBF"/>
                </a:gs>
                <a:gs pos="97000">
                  <a:srgbClr val="389FA2"/>
                </a:gs>
              </a:gsLst>
              <a:lin ang="2700000" scaled="1"/>
              <a:tileRect/>
            </a:gradFill>
            <a:ln>
              <a:solidFill>
                <a:srgbClr val="67C9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660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5F1EA023-02C5-4AC7-9D5A-E8DF65C99C86}"/>
                </a:ext>
              </a:extLst>
            </p:cNvPr>
            <p:cNvSpPr txBox="1"/>
            <p:nvPr/>
          </p:nvSpPr>
          <p:spPr>
            <a:xfrm>
              <a:off x="560062" y="4662030"/>
              <a:ext cx="2788889" cy="671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6600" b="1" dirty="0">
                  <a:solidFill>
                    <a:schemeClr val="bg1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Result and Discussion</a:t>
              </a:r>
              <a:endParaRPr lang="ko-KR" altLang="en-US" sz="6600" b="1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1D28383C-A5D0-493F-A967-AA8B32F60BA5}"/>
              </a:ext>
            </a:extLst>
          </p:cNvPr>
          <p:cNvSpPr txBox="1"/>
          <p:nvPr/>
        </p:nvSpPr>
        <p:spPr>
          <a:xfrm>
            <a:off x="845620" y="27319869"/>
            <a:ext cx="16027957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4800" b="1" dirty="0">
                <a:latin typeface="+mn-ea"/>
              </a:rPr>
              <a:t>특정 전압을 기준으로 </a:t>
            </a:r>
            <a:r>
              <a:rPr lang="en-US" altLang="ko-KR" sz="4800" b="1" dirty="0">
                <a:latin typeface="+mn-ea"/>
              </a:rPr>
              <a:t>ADC </a:t>
            </a:r>
            <a:r>
              <a:rPr lang="ko-KR" altLang="en-US" sz="4800" b="1" dirty="0">
                <a:latin typeface="+mn-ea"/>
              </a:rPr>
              <a:t>샘플링 분리</a:t>
            </a:r>
            <a:r>
              <a:rPr lang="en-US" altLang="ko-KR" sz="4800" b="1" dirty="0">
                <a:latin typeface="+mn-ea"/>
              </a:rPr>
              <a:t> </a:t>
            </a:r>
          </a:p>
          <a:p>
            <a:pPr marL="285750" indent="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4800" b="1" dirty="0">
                <a:latin typeface="+mn-ea"/>
              </a:rPr>
              <a:t>빠르게 샘플링</a:t>
            </a:r>
            <a:r>
              <a:rPr lang="en-US" altLang="ko-KR" sz="4800" b="1" dirty="0">
                <a:latin typeface="+mn-ea"/>
              </a:rPr>
              <a:t> (1xf mode) : </a:t>
            </a:r>
            <a:r>
              <a:rPr lang="ko-KR" altLang="en-US" sz="4800" b="1" dirty="0">
                <a:latin typeface="+mn-ea"/>
              </a:rPr>
              <a:t>관심 있는 영역의 신호</a:t>
            </a:r>
            <a:endParaRPr lang="en-US" altLang="ko-KR" sz="4800" b="1" dirty="0">
              <a:latin typeface="+mn-ea"/>
            </a:endParaRPr>
          </a:p>
          <a:p>
            <a:pPr marL="285750">
              <a:spcAft>
                <a:spcPts val="600"/>
              </a:spcAft>
            </a:pPr>
            <a:r>
              <a:rPr lang="en-US" altLang="ko-K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</a:t>
            </a:r>
            <a:r>
              <a:rPr lang="ko-KR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→ </a:t>
            </a:r>
            <a:r>
              <a:rPr lang="ko-KR" alt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정확한 </a:t>
            </a:r>
            <a:r>
              <a:rPr lang="en-US" altLang="ko-KR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ADC </a:t>
            </a:r>
            <a:r>
              <a:rPr lang="ko-KR" alt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동작 </a:t>
            </a:r>
            <a:r>
              <a:rPr lang="en-US" altLang="ko-KR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(High resolution)</a:t>
            </a:r>
            <a:endParaRPr lang="en-US" altLang="ko-KR" sz="4800" b="1" dirty="0">
              <a:latin typeface="+mn-ea"/>
            </a:endParaRPr>
          </a:p>
          <a:p>
            <a:pPr marL="285750" indent="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4800" b="1" dirty="0">
                <a:latin typeface="+mn-ea"/>
              </a:rPr>
              <a:t>느리게 샘플링 </a:t>
            </a:r>
            <a:r>
              <a:rPr lang="en-US" altLang="ko-KR" sz="4800" b="1" dirty="0">
                <a:latin typeface="+mn-ea"/>
              </a:rPr>
              <a:t>(0.5xf mode): </a:t>
            </a:r>
            <a:r>
              <a:rPr lang="ko-KR" altLang="en-US" sz="4800" b="1" dirty="0">
                <a:latin typeface="+mn-ea"/>
              </a:rPr>
              <a:t>관심 없는 영역의 신호</a:t>
            </a:r>
            <a:endParaRPr lang="en-US" altLang="ko-KR" sz="4800" b="1" dirty="0">
              <a:latin typeface="+mn-ea"/>
            </a:endParaRPr>
          </a:p>
          <a:p>
            <a:pPr marL="285750">
              <a:spcAft>
                <a:spcPts val="600"/>
              </a:spcAft>
            </a:pPr>
            <a:r>
              <a:rPr lang="en-US" altLang="ko-K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</a:t>
            </a:r>
            <a:r>
              <a:rPr lang="ko-KR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→ </a:t>
            </a:r>
            <a:r>
              <a:rPr lang="en-US" altLang="ko-KR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ADC</a:t>
            </a:r>
            <a:r>
              <a:rPr lang="ko-KR" alt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에 소모되는 </a:t>
            </a:r>
            <a:r>
              <a:rPr lang="en-US" altLang="ko-KR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Power Saving</a:t>
            </a:r>
          </a:p>
          <a:p>
            <a:pPr marL="285750">
              <a:spcAft>
                <a:spcPts val="600"/>
              </a:spcAft>
            </a:pPr>
            <a:endParaRPr lang="en-US" altLang="ko-KR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B2CEC28-6F4C-4206-8A1A-C8E3FD30A33C}"/>
              </a:ext>
            </a:extLst>
          </p:cNvPr>
          <p:cNvSpPr txBox="1"/>
          <p:nvPr/>
        </p:nvSpPr>
        <p:spPr>
          <a:xfrm>
            <a:off x="457201" y="17465912"/>
            <a:ext cx="160329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ko-K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World돋움체 Bold" panose="00000800000000000000" pitchFamily="2" charset="-127"/>
                <a:ea typeface="KoPubWorld돋움체 Bold" panose="00000800000000000000" pitchFamily="2" charset="-127"/>
              </a:rPr>
              <a:t>Proposed VCO-based</a:t>
            </a:r>
            <a:r>
              <a:rPr lang="ko-KR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World돋움체 Bold" panose="00000800000000000000" pitchFamily="2" charset="-127"/>
                <a:ea typeface="KoPubWorld돋움체 Bold" panose="00000800000000000000" pitchFamily="2" charset="-127"/>
              </a:rPr>
              <a:t> </a:t>
            </a:r>
            <a:r>
              <a:rPr lang="en-US" altLang="ko-K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World돋움체 Bold" panose="00000800000000000000" pitchFamily="2" charset="-127"/>
                <a:ea typeface="KoPubWorld돋움체 Bold" panose="00000800000000000000" pitchFamily="2" charset="-127"/>
              </a:rPr>
              <a:t>ADC with Amplitude-Adaptive Sampling Frequency</a:t>
            </a:r>
            <a:endParaRPr lang="ko-KR" altLang="en-US" sz="5400" dirty="0">
              <a:latin typeface="KoPubWorld돋움체 Bold" panose="00000800000000000000" pitchFamily="2" charset="-127"/>
              <a:ea typeface="KoPubWorld돋움체 Bold" panose="00000800000000000000" pitchFamily="2" charset="-127"/>
            </a:endParaRPr>
          </a:p>
        </p:txBody>
      </p:sp>
      <p:sp>
        <p:nvSpPr>
          <p:cNvPr id="34" name="모서리가 둥근 직사각형 38">
            <a:extLst>
              <a:ext uri="{FF2B5EF4-FFF2-40B4-BE49-F238E27FC236}">
                <a16:creationId xmlns:a16="http://schemas.microsoft.com/office/drawing/2014/main" id="{D1CAF939-D55D-49BF-A040-6BAC00B4F7AB}"/>
              </a:ext>
            </a:extLst>
          </p:cNvPr>
          <p:cNvSpPr/>
          <p:nvPr/>
        </p:nvSpPr>
        <p:spPr>
          <a:xfrm>
            <a:off x="1049869" y="19298569"/>
            <a:ext cx="15066432" cy="790297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5" name="그림 34">
            <a:extLst>
              <a:ext uri="{FF2B5EF4-FFF2-40B4-BE49-F238E27FC236}">
                <a16:creationId xmlns:a16="http://schemas.microsoft.com/office/drawing/2014/main" id="{11F985A7-DDE8-4D8B-8439-FFC14A6761F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67860" y="19376515"/>
            <a:ext cx="14387877" cy="7581637"/>
          </a:xfrm>
          <a:prstGeom prst="rect">
            <a:avLst/>
          </a:prstGeom>
        </p:spPr>
      </p:pic>
      <p:sp>
        <p:nvSpPr>
          <p:cNvPr id="36" name="모서리가 둥근 직사각형 44">
            <a:extLst>
              <a:ext uri="{FF2B5EF4-FFF2-40B4-BE49-F238E27FC236}">
                <a16:creationId xmlns:a16="http://schemas.microsoft.com/office/drawing/2014/main" id="{9F9A98B1-A506-497B-9617-C8E0BCD90E30}"/>
              </a:ext>
            </a:extLst>
          </p:cNvPr>
          <p:cNvSpPr/>
          <p:nvPr/>
        </p:nvSpPr>
        <p:spPr>
          <a:xfrm>
            <a:off x="16557835" y="18398293"/>
            <a:ext cx="13101996" cy="13918127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C3BCB8C-2E79-4314-B924-2A71C80951D8}"/>
              </a:ext>
            </a:extLst>
          </p:cNvPr>
          <p:cNvSpPr txBox="1"/>
          <p:nvPr/>
        </p:nvSpPr>
        <p:spPr>
          <a:xfrm>
            <a:off x="16597525" y="17459078"/>
            <a:ext cx="125560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ko-K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PubWorld돋움체 Bold" panose="00000800000000000000" pitchFamily="2" charset="-127"/>
                <a:ea typeface="KoPubWorld돋움체 Bold" panose="00000800000000000000" pitchFamily="2" charset="-127"/>
              </a:rPr>
              <a:t>Simulation Results</a:t>
            </a:r>
            <a:endParaRPr lang="ko-KR" altLang="en-US" sz="5400" dirty="0">
              <a:latin typeface="KoPubWorld돋움체 Bold" panose="00000800000000000000" pitchFamily="2" charset="-127"/>
              <a:ea typeface="KoPubWorld돋움체 Bold" panose="00000800000000000000" pitchFamily="2" charset="-127"/>
            </a:endParaRPr>
          </a:p>
        </p:txBody>
      </p:sp>
      <p:pic>
        <p:nvPicPr>
          <p:cNvPr id="38" name="그림 37">
            <a:extLst>
              <a:ext uri="{FF2B5EF4-FFF2-40B4-BE49-F238E27FC236}">
                <a16:creationId xmlns:a16="http://schemas.microsoft.com/office/drawing/2014/main" id="{152C07F1-33A4-4622-B55C-BE1FA6D9696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 l="1791"/>
          <a:stretch/>
        </p:blipFill>
        <p:spPr bwMode="auto">
          <a:xfrm>
            <a:off x="17307316" y="18350502"/>
            <a:ext cx="11997016" cy="86786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9" name="그림 38">
            <a:extLst>
              <a:ext uri="{FF2B5EF4-FFF2-40B4-BE49-F238E27FC236}">
                <a16:creationId xmlns:a16="http://schemas.microsoft.com/office/drawing/2014/main" id="{8355A822-246A-4ECF-8BE9-30C25D06ABEC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649373" y="26761500"/>
            <a:ext cx="6487090" cy="5424233"/>
          </a:xfrm>
          <a:prstGeom prst="rect">
            <a:avLst/>
          </a:prstGeom>
        </p:spPr>
      </p:pic>
      <p:pic>
        <p:nvPicPr>
          <p:cNvPr id="40" name="그림 39">
            <a:extLst>
              <a:ext uri="{FF2B5EF4-FFF2-40B4-BE49-F238E27FC236}">
                <a16:creationId xmlns:a16="http://schemas.microsoft.com/office/drawing/2014/main" id="{BC4F38E4-E850-4C22-AEE4-3B200FE2C8B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942503" y="27523477"/>
            <a:ext cx="6487090" cy="4299582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B77A46FE-E6BC-4FE2-9821-DAB274977D9A}"/>
              </a:ext>
            </a:extLst>
          </p:cNvPr>
          <p:cNvSpPr txBox="1"/>
          <p:nvPr/>
        </p:nvSpPr>
        <p:spPr>
          <a:xfrm>
            <a:off x="457200" y="32905945"/>
            <a:ext cx="29474161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제안한 </a:t>
            </a:r>
            <a:r>
              <a:rPr lang="en-US" altLang="ko-KR" sz="4800" b="1" dirty="0">
                <a:latin typeface="+mn-ea"/>
                <a:cs typeface="KoPubWorld돋움체 Bold" panose="00000800000000000000" pitchFamily="2" charset="-127"/>
              </a:rPr>
              <a:t>Amplitude-Adaptive Sampling Frequency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는 </a:t>
            </a:r>
            <a:r>
              <a:rPr lang="en-US" altLang="ko-KR" sz="4800" b="1" dirty="0">
                <a:latin typeface="+mn-ea"/>
                <a:cs typeface="KoPubWorld돋움체 Bold" panose="00000800000000000000" pitchFamily="2" charset="-127"/>
              </a:rPr>
              <a:t>sampling frequency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의 변환을 통해 </a:t>
            </a:r>
            <a:r>
              <a:rPr lang="en-US" altLang="ko-KR" sz="4800" b="1" baseline="30000" dirty="0">
                <a:latin typeface="+mn-ea"/>
                <a:cs typeface="KoPubWorld돋움체 Bold" panose="00000800000000000000" pitchFamily="2" charset="-127"/>
              </a:rPr>
              <a:t>1)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관심있는 영역의 신호에서는 </a:t>
            </a:r>
            <a:r>
              <a:rPr lang="en-US" altLang="ko-KR" sz="4800" b="1" dirty="0">
                <a:latin typeface="+mn-ea"/>
                <a:cs typeface="KoPubWorld돋움체 Bold" panose="00000800000000000000" pitchFamily="2" charset="-127"/>
              </a:rPr>
              <a:t>SNDR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은 유지시키고</a:t>
            </a:r>
            <a:r>
              <a:rPr lang="en-US" altLang="ko-KR" sz="4800" b="1" dirty="0">
                <a:latin typeface="+mn-ea"/>
                <a:cs typeface="KoPubWorld돋움체 Bold" panose="00000800000000000000" pitchFamily="2" charset="-127"/>
              </a:rPr>
              <a:t>,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 </a:t>
            </a:r>
            <a:r>
              <a:rPr lang="en-US" altLang="ko-KR" sz="4800" b="1" baseline="30000" dirty="0">
                <a:latin typeface="+mn-ea"/>
                <a:cs typeface="KoPubWorld돋움체 Bold" panose="00000800000000000000" pitchFamily="2" charset="-127"/>
              </a:rPr>
              <a:t>2)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관심 없는 영역의 신호에서는 </a:t>
            </a:r>
            <a:r>
              <a:rPr lang="en-US" altLang="ko-KR" sz="4800" b="1" dirty="0">
                <a:latin typeface="+mn-ea"/>
                <a:cs typeface="KoPubWorld돋움체 Bold" panose="00000800000000000000" pitchFamily="2" charset="-127"/>
              </a:rPr>
              <a:t>power efficiency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를 높인 구조임</a:t>
            </a:r>
            <a:endParaRPr lang="en-US" altLang="ko-KR" sz="4800" b="1" dirty="0">
              <a:latin typeface="+mn-ea"/>
              <a:cs typeface="KoPubWorld돋움체 Bold" panose="00000800000000000000" pitchFamily="2" charset="-127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제안한 구조는 </a:t>
            </a:r>
            <a:r>
              <a:rPr lang="en-US" altLang="ko-KR" sz="4800" b="1" dirty="0">
                <a:latin typeface="+mn-ea"/>
                <a:cs typeface="KoPubWorld돋움체 Bold" panose="00000800000000000000" pitchFamily="2" charset="-127"/>
              </a:rPr>
              <a:t>65nm 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공정에서 설계 되었으며</a:t>
            </a:r>
            <a:r>
              <a:rPr lang="en-US" altLang="ko-KR" sz="4800" b="1" dirty="0">
                <a:latin typeface="+mn-ea"/>
                <a:cs typeface="KoPubWorld돋움체 Bold" panose="00000800000000000000" pitchFamily="2" charset="-127"/>
              </a:rPr>
              <a:t>, 0.072mm</a:t>
            </a:r>
            <a:r>
              <a:rPr lang="en-US" altLang="ko-KR" sz="4800" b="1" baseline="30000" dirty="0">
                <a:latin typeface="+mn-ea"/>
                <a:cs typeface="KoPubWorld돋움체 Bold" panose="00000800000000000000" pitchFamily="2" charset="-127"/>
              </a:rPr>
              <a:t>2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의 </a:t>
            </a:r>
            <a:r>
              <a:rPr lang="en-US" altLang="ko-KR" sz="4800" b="1" dirty="0">
                <a:latin typeface="+mn-ea"/>
                <a:cs typeface="KoPubWorld돋움체 Bold" panose="00000800000000000000" pitchFamily="2" charset="-127"/>
              </a:rPr>
              <a:t>Area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를 차지함</a:t>
            </a:r>
            <a:endParaRPr lang="en-US" altLang="ko-KR" sz="4800" b="1" baseline="30000" dirty="0">
              <a:latin typeface="+mn-ea"/>
              <a:cs typeface="KoPubWorld돋움체 Bold" panose="00000800000000000000" pitchFamily="2" charset="-127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제안한 구조는 </a:t>
            </a:r>
            <a:r>
              <a:rPr lang="en-US" altLang="ko-KR" sz="4800" b="1" dirty="0">
                <a:latin typeface="+mn-ea"/>
                <a:cs typeface="KoPubWorld돋움체 Bold" panose="00000800000000000000" pitchFamily="2" charset="-127"/>
              </a:rPr>
              <a:t>20MHz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의 </a:t>
            </a:r>
            <a:r>
              <a:rPr lang="en-US" altLang="ko-KR" sz="4800" b="1" dirty="0">
                <a:latin typeface="+mn-ea"/>
                <a:cs typeface="KoPubWorld돋움체 Bold" panose="00000800000000000000" pitchFamily="2" charset="-127"/>
              </a:rPr>
              <a:t>input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 </a:t>
            </a:r>
            <a:r>
              <a:rPr lang="en-US" altLang="ko-KR" sz="4800" b="1" dirty="0">
                <a:latin typeface="+mn-ea"/>
                <a:cs typeface="KoPubWorld돋움체 Bold" panose="00000800000000000000" pitchFamily="2" charset="-127"/>
              </a:rPr>
              <a:t>bandwidth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에서 </a:t>
            </a:r>
            <a:r>
              <a:rPr lang="en-US" altLang="ko-KR" sz="4800" b="1" dirty="0">
                <a:latin typeface="+mn-ea"/>
                <a:cs typeface="KoPubWorld돋움체 Bold" panose="00000800000000000000" pitchFamily="2" charset="-127"/>
              </a:rPr>
              <a:t>64.5dB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의 </a:t>
            </a:r>
            <a:r>
              <a:rPr lang="en-US" altLang="ko-KR" sz="4800" b="1" dirty="0">
                <a:latin typeface="+mn-ea"/>
                <a:cs typeface="KoPubWorld돋움체 Bold" panose="00000800000000000000" pitchFamily="2" charset="-127"/>
              </a:rPr>
              <a:t>SNR, 63.2dB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의 </a:t>
            </a:r>
            <a:r>
              <a:rPr lang="en-US" altLang="ko-KR" sz="4800" b="1" dirty="0">
                <a:latin typeface="+mn-ea"/>
                <a:cs typeface="KoPubWorld돋움체 Bold" panose="00000800000000000000" pitchFamily="2" charset="-127"/>
              </a:rPr>
              <a:t>SNDR, 64dB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의 </a:t>
            </a:r>
            <a:r>
              <a:rPr lang="en-US" altLang="ko-KR" sz="4800" b="1" dirty="0">
                <a:latin typeface="+mn-ea"/>
                <a:cs typeface="KoPubWorld돋움체 Bold" panose="00000800000000000000" pitchFamily="2" charset="-127"/>
              </a:rPr>
              <a:t>DR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의 성능을 내고</a:t>
            </a:r>
            <a:r>
              <a:rPr lang="en-US" altLang="ko-KR" sz="4800" b="1" dirty="0">
                <a:latin typeface="+mn-ea"/>
                <a:cs typeface="KoPubWorld돋움체 Bold" panose="00000800000000000000" pitchFamily="2" charset="-127"/>
              </a:rPr>
              <a:t>, 13.2mW</a:t>
            </a:r>
            <a:r>
              <a:rPr lang="ko-KR" altLang="en-US" sz="4800" b="1" dirty="0">
                <a:latin typeface="+mn-ea"/>
                <a:cs typeface="KoPubWorld돋움체 Bold" panose="00000800000000000000" pitchFamily="2" charset="-127"/>
              </a:rPr>
              <a:t>의 전력 소모를 가짐</a:t>
            </a:r>
            <a:endParaRPr lang="en-US" altLang="ko-KR" sz="4800" b="1" dirty="0">
              <a:latin typeface="+mn-ea"/>
              <a:cs typeface="KoPubWorld돋움체 Bold" panose="00000800000000000000" pitchFamily="2" charset="-127"/>
            </a:endParaRPr>
          </a:p>
        </p:txBody>
      </p: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57D2768A-CA18-48E6-8CC5-1EE0A9895ED4}"/>
              </a:ext>
            </a:extLst>
          </p:cNvPr>
          <p:cNvGrpSpPr/>
          <p:nvPr/>
        </p:nvGrpSpPr>
        <p:grpSpPr>
          <a:xfrm>
            <a:off x="913295" y="31613821"/>
            <a:ext cx="28035343" cy="1213794"/>
            <a:chOff x="406398" y="9356358"/>
            <a:chExt cx="8788401" cy="815209"/>
          </a:xfrm>
        </p:grpSpPr>
        <p:sp>
          <p:nvSpPr>
            <p:cNvPr id="43" name="사각형: 둥근 대각선 방향 모서리 42">
              <a:extLst>
                <a:ext uri="{FF2B5EF4-FFF2-40B4-BE49-F238E27FC236}">
                  <a16:creationId xmlns:a16="http://schemas.microsoft.com/office/drawing/2014/main" id="{5FEC0848-B96F-49D3-AD11-55C897673A87}"/>
                </a:ext>
              </a:extLst>
            </p:cNvPr>
            <p:cNvSpPr/>
            <p:nvPr/>
          </p:nvSpPr>
          <p:spPr>
            <a:xfrm>
              <a:off x="406398" y="9356358"/>
              <a:ext cx="1851578" cy="815209"/>
            </a:xfrm>
            <a:prstGeom prst="round2DiagRect">
              <a:avLst/>
            </a:prstGeom>
            <a:gradFill flip="none" rotWithShape="1">
              <a:gsLst>
                <a:gs pos="0">
                  <a:srgbClr val="42BBBF"/>
                </a:gs>
                <a:gs pos="97000">
                  <a:srgbClr val="389FA2"/>
                </a:gs>
              </a:gsLst>
              <a:lin ang="2700000" scaled="1"/>
              <a:tileRect/>
            </a:gradFill>
            <a:ln>
              <a:solidFill>
                <a:srgbClr val="67C9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390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C7BA8034-9478-4422-9B7F-6165A01CCC58}"/>
                </a:ext>
              </a:extLst>
            </p:cNvPr>
            <p:cNvSpPr txBox="1"/>
            <p:nvPr/>
          </p:nvSpPr>
          <p:spPr>
            <a:xfrm>
              <a:off x="573436" y="9375678"/>
              <a:ext cx="8621363" cy="7441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6600" b="1" dirty="0">
                  <a:solidFill>
                    <a:schemeClr val="bg1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Conclusion</a:t>
              </a:r>
              <a:endParaRPr lang="ko-KR" altLang="en-US" sz="6600" b="1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</p:grpSp>
      <p:pic>
        <p:nvPicPr>
          <p:cNvPr id="45" name="그래픽 44" descr="천사 같은 얼굴(윤곽선) 단색으로 채워진">
            <a:extLst>
              <a:ext uri="{FF2B5EF4-FFF2-40B4-BE49-F238E27FC236}">
                <a16:creationId xmlns:a16="http://schemas.microsoft.com/office/drawing/2014/main" id="{8A1412A4-933F-4708-B650-F4AB6BFD115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9615848" y="8624075"/>
            <a:ext cx="766001" cy="766001"/>
          </a:xfrm>
          <a:prstGeom prst="rect">
            <a:avLst/>
          </a:prstGeom>
        </p:spPr>
      </p:pic>
      <p:pic>
        <p:nvPicPr>
          <p:cNvPr id="46" name="그래픽 45" descr="화난 얼굴(윤곽선) 단색으로 채워진">
            <a:extLst>
              <a:ext uri="{FF2B5EF4-FFF2-40B4-BE49-F238E27FC236}">
                <a16:creationId xmlns:a16="http://schemas.microsoft.com/office/drawing/2014/main" id="{2B4C25CF-777D-49AC-BFED-68BD7C9BDC8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619101" y="11615153"/>
            <a:ext cx="766001" cy="766001"/>
          </a:xfrm>
          <a:prstGeom prst="rect">
            <a:avLst/>
          </a:prstGeom>
        </p:spPr>
      </p:pic>
      <p:pic>
        <p:nvPicPr>
          <p:cNvPr id="47" name="그래픽 46" descr="천사 같은 얼굴(윤곽선) 단색으로 채워진">
            <a:extLst>
              <a:ext uri="{FF2B5EF4-FFF2-40B4-BE49-F238E27FC236}">
                <a16:creationId xmlns:a16="http://schemas.microsoft.com/office/drawing/2014/main" id="{914EB7CE-DAD6-45DC-BCA4-124EDF9375F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9615848" y="10026182"/>
            <a:ext cx="766001" cy="766001"/>
          </a:xfrm>
          <a:prstGeom prst="rect">
            <a:avLst/>
          </a:prstGeom>
        </p:spPr>
      </p:pic>
      <p:pic>
        <p:nvPicPr>
          <p:cNvPr id="48" name="그래픽 47" descr="천사 같은 얼굴(윤곽선) 단색으로 채워진">
            <a:extLst>
              <a:ext uri="{FF2B5EF4-FFF2-40B4-BE49-F238E27FC236}">
                <a16:creationId xmlns:a16="http://schemas.microsoft.com/office/drawing/2014/main" id="{CC3CE2C5-77E4-4D68-9318-9E742BB3A89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9615848" y="13931520"/>
            <a:ext cx="766001" cy="766001"/>
          </a:xfrm>
          <a:prstGeom prst="rect">
            <a:avLst/>
          </a:prstGeom>
        </p:spPr>
      </p:pic>
      <p:pic>
        <p:nvPicPr>
          <p:cNvPr id="49" name="그래픽 48" descr="화난 얼굴(윤곽선) 단색으로 채워진">
            <a:extLst>
              <a:ext uri="{FF2B5EF4-FFF2-40B4-BE49-F238E27FC236}">
                <a16:creationId xmlns:a16="http://schemas.microsoft.com/office/drawing/2014/main" id="{E6CA7614-18D4-42B6-977B-C01E38DDF15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619101" y="16099638"/>
            <a:ext cx="766001" cy="766001"/>
          </a:xfrm>
          <a:prstGeom prst="rect">
            <a:avLst/>
          </a:prstGeom>
        </p:spPr>
      </p:pic>
      <p:pic>
        <p:nvPicPr>
          <p:cNvPr id="50" name="그래픽 49" descr="천사 같은 얼굴(윤곽선) 단색으로 채워진">
            <a:extLst>
              <a:ext uri="{FF2B5EF4-FFF2-40B4-BE49-F238E27FC236}">
                <a16:creationId xmlns:a16="http://schemas.microsoft.com/office/drawing/2014/main" id="{4228EE4F-C7AC-4067-B797-49B5333FF37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9615848" y="14784831"/>
            <a:ext cx="766001" cy="766001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C91C14D9-8CA1-43A2-AFFE-4E148566EF95}"/>
              </a:ext>
            </a:extLst>
          </p:cNvPr>
          <p:cNvSpPr txBox="1"/>
          <p:nvPr/>
        </p:nvSpPr>
        <p:spPr>
          <a:xfrm>
            <a:off x="457200" y="38277532"/>
            <a:ext cx="2973647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ko-KR" sz="2800" b="1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[1] J. Van </a:t>
            </a:r>
            <a:r>
              <a:rPr lang="en-US" altLang="ko-KR" sz="2800" b="1" dirty="0" err="1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Assche</a:t>
            </a:r>
            <a:r>
              <a:rPr lang="en-US" altLang="ko-KR" sz="2800" b="1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and G. </a:t>
            </a:r>
            <a:r>
              <a:rPr lang="en-US" altLang="ko-KR" sz="2800" b="1" dirty="0" err="1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Gielen</a:t>
            </a:r>
            <a:r>
              <a:rPr lang="en-US" altLang="ko-KR" sz="2800" b="1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, "Power Efficiency Comparison of Event-Driven and Fixed-Rate Signal Conversion and Compression for Biomedical Applications," in IEEE Transactions on Biomedical Circuits and Systems, vol. 14, no. 4, pp. 746-756, Aug. 2020</a:t>
            </a:r>
          </a:p>
          <a:p>
            <a:pPr algn="l"/>
            <a:r>
              <a:rPr lang="en-US" altLang="ko-KR" sz="2800" b="1" kern="100" dirty="0">
                <a:solidFill>
                  <a:srgbClr val="000000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[2] T. Wu, C. Ho and M. S. Chen, "A Flash-Based Non-Uniform Sampling ADC With Hybrid Quantization Enabling Digital Anti-Aliasing Filter," in IEEE Journal of Solid-State Circuits, vol. 52, no. 9, pp. 2335-2349, Sept. 2017.</a:t>
            </a:r>
          </a:p>
          <a:p>
            <a:pPr algn="l"/>
            <a:r>
              <a:rPr lang="en-US" altLang="ko-KR" sz="2800" b="1" kern="100" dirty="0">
                <a:solidFill>
                  <a:srgbClr val="000000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[3] T. Wu and M. S. Chen, "A Noise-Shaped VCO-Based Nonuniform Sampling ADC With Phase-Domain Level Crossing," in IEEE Journal of Solid-State Circuits, vol. 54, no. 3, pp. 623-635, March 2019</a:t>
            </a:r>
            <a:endParaRPr lang="ko-KR" altLang="en-US" sz="2800" b="1" kern="100" dirty="0">
              <a:solidFill>
                <a:srgbClr val="000000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D712DFBB-AA24-4F9E-9EAF-E4FFEDDF0D58}"/>
              </a:ext>
            </a:extLst>
          </p:cNvPr>
          <p:cNvGrpSpPr/>
          <p:nvPr/>
        </p:nvGrpSpPr>
        <p:grpSpPr>
          <a:xfrm>
            <a:off x="954633" y="37048120"/>
            <a:ext cx="5865267" cy="1216584"/>
            <a:chOff x="406398" y="11109466"/>
            <a:chExt cx="1778863" cy="826127"/>
          </a:xfrm>
        </p:grpSpPr>
        <p:sp>
          <p:nvSpPr>
            <p:cNvPr id="53" name="사각형: 둥근 대각선 방향 모서리 52">
              <a:extLst>
                <a:ext uri="{FF2B5EF4-FFF2-40B4-BE49-F238E27FC236}">
                  <a16:creationId xmlns:a16="http://schemas.microsoft.com/office/drawing/2014/main" id="{0761DD5D-8E77-4B0A-A03D-6A3A400962E4}"/>
                </a:ext>
              </a:extLst>
            </p:cNvPr>
            <p:cNvSpPr/>
            <p:nvPr/>
          </p:nvSpPr>
          <p:spPr>
            <a:xfrm>
              <a:off x="406398" y="11109466"/>
              <a:ext cx="1778863" cy="825446"/>
            </a:xfrm>
            <a:prstGeom prst="round2DiagRect">
              <a:avLst/>
            </a:prstGeom>
            <a:gradFill flip="none" rotWithShape="1">
              <a:gsLst>
                <a:gs pos="0">
                  <a:srgbClr val="42BBBF"/>
                </a:gs>
                <a:gs pos="97000">
                  <a:srgbClr val="389FA2"/>
                </a:gs>
              </a:gsLst>
              <a:lin ang="2700000" scaled="1"/>
              <a:tileRect/>
            </a:gradFill>
            <a:ln>
              <a:solidFill>
                <a:srgbClr val="67C9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390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B36509F1-4178-4880-B54B-BDB52CBA06D5}"/>
                </a:ext>
              </a:extLst>
            </p:cNvPr>
            <p:cNvSpPr txBox="1"/>
            <p:nvPr/>
          </p:nvSpPr>
          <p:spPr>
            <a:xfrm>
              <a:off x="573436" y="11110148"/>
              <a:ext cx="1506535" cy="8254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6000" b="1" dirty="0">
                  <a:solidFill>
                    <a:schemeClr val="bg1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Reference</a:t>
              </a:r>
              <a:endParaRPr lang="ko-KR" altLang="en-US" sz="6000" b="1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0353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466</Words>
  <Application>Microsoft Office PowerPoint</Application>
  <PresentationFormat>사용자 지정</PresentationFormat>
  <Paragraphs>40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KoPubWorld돋움체 Bold</vt:lpstr>
      <vt:lpstr>Arial</vt:lpstr>
      <vt:lpstr>Calibri</vt:lpstr>
      <vt:lpstr>Calibri Light</vt:lpstr>
      <vt:lpstr>Wingdings</vt:lpstr>
      <vt:lpstr>맑은 고딕</vt:lpstr>
      <vt:lpstr>Office 테마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조원준</cp:lastModifiedBy>
  <cp:revision>7</cp:revision>
  <dcterms:created xsi:type="dcterms:W3CDTF">2018-03-08T06:02:33Z</dcterms:created>
  <dcterms:modified xsi:type="dcterms:W3CDTF">2022-05-09T04:32:25Z</dcterms:modified>
</cp:coreProperties>
</file>